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Brighton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swald" panose="00000500000000000000" pitchFamily="2" charset="0"/>
      <p:regular r:id="rId9"/>
    </p:embeddedFont>
    <p:embeddedFont>
      <p:font typeface="Oswald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2668" y="-182832"/>
            <a:ext cx="19007696" cy="10652665"/>
          </a:xfrm>
          <a:custGeom>
            <a:avLst/>
            <a:gdLst/>
            <a:ahLst/>
            <a:cxnLst/>
            <a:rect l="l" t="t" r="r" b="b"/>
            <a:pathLst>
              <a:path w="19007696" h="10652665">
                <a:moveTo>
                  <a:pt x="0" y="0"/>
                </a:moveTo>
                <a:lnTo>
                  <a:pt x="19007696" y="0"/>
                </a:lnTo>
                <a:lnTo>
                  <a:pt x="19007696" y="10652664"/>
                </a:lnTo>
                <a:lnTo>
                  <a:pt x="0" y="10652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509954" y="2210386"/>
          <a:ext cx="6147580" cy="5455000"/>
        </p:xfrm>
        <a:graphic>
          <a:graphicData uri="http://schemas.openxmlformats.org/drawingml/2006/table">
            <a:tbl>
              <a:tblPr/>
              <a:tblGrid>
                <a:gridCol w="122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1000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000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1000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000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1000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2399476" y="9510969"/>
            <a:ext cx="1112996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Oswald Bold"/>
              </a:rPr>
              <a:t>Santa's</a:t>
            </a:r>
          </a:p>
        </p:txBody>
      </p:sp>
      <p:sp>
        <p:nvSpPr>
          <p:cNvPr id="7" name="Freeform 7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Freeform 13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reeform 14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Freeform 16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7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Freeform 18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19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0" name="Freeform 20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21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22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3" name="Freeform 23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4" name="Freeform 24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5" name="Freeform 25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6" name="Freeform 26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7" name="Freeform 27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8" name="Freeform 28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9" name="Freeform 29"/>
          <p:cNvSpPr/>
          <p:nvPr/>
        </p:nvSpPr>
        <p:spPr>
          <a:xfrm>
            <a:off x="2222048" y="8100267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0" name="Freeform 30"/>
          <p:cNvSpPr/>
          <p:nvPr/>
        </p:nvSpPr>
        <p:spPr>
          <a:xfrm>
            <a:off x="1902942" y="5504778"/>
            <a:ext cx="993067" cy="993067"/>
          </a:xfrm>
          <a:custGeom>
            <a:avLst/>
            <a:gdLst/>
            <a:ahLst/>
            <a:cxnLst/>
            <a:rect l="l" t="t" r="r" b="b"/>
            <a:pathLst>
              <a:path w="993067" h="993067">
                <a:moveTo>
                  <a:pt x="0" y="0"/>
                </a:moveTo>
                <a:lnTo>
                  <a:pt x="993068" y="0"/>
                </a:lnTo>
                <a:lnTo>
                  <a:pt x="993068" y="993067"/>
                </a:lnTo>
                <a:lnTo>
                  <a:pt x="0" y="993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1" name="Freeform 31"/>
          <p:cNvSpPr/>
          <p:nvPr/>
        </p:nvSpPr>
        <p:spPr>
          <a:xfrm>
            <a:off x="657665" y="6586232"/>
            <a:ext cx="966691" cy="966691"/>
          </a:xfrm>
          <a:custGeom>
            <a:avLst/>
            <a:gdLst/>
            <a:ahLst/>
            <a:cxnLst/>
            <a:rect l="l" t="t" r="r" b="b"/>
            <a:pathLst>
              <a:path w="966691" h="966691">
                <a:moveTo>
                  <a:pt x="0" y="0"/>
                </a:moveTo>
                <a:lnTo>
                  <a:pt x="966690" y="0"/>
                </a:lnTo>
                <a:lnTo>
                  <a:pt x="966690" y="966690"/>
                </a:lnTo>
                <a:lnTo>
                  <a:pt x="0" y="966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2" name="Freeform 32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3" name="Freeform 33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4" name="Freeform 34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5" name="Freeform 35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6" name="Freeform 36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7" name="Freeform 37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8" name="Freeform 38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9" name="Freeform 39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0" name="Freeform 40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1" name="Freeform 41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2" name="Freeform 42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3" name="Freeform 43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4" name="Freeform 44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5" name="Freeform 45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6" name="Freeform 46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7" name="Freeform 47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8" name="Freeform 48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9" name="Freeform 49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0" name="Freeform 50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1" name="Freeform 51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2" name="Freeform 52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3" name="Freeform 53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4" name="Freeform 54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5" name="Freeform 55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6" name="Freeform 56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7" name="Freeform 57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8" name="Freeform 58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9" name="Freeform 59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0" name="Freeform 60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1" name="Freeform 61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2" name="Freeform 62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3" name="Freeform 63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4" name="Freeform 64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5" name="Freeform 65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6" name="Freeform 66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7" name="Freeform 67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8" name="Freeform 68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9" name="Freeform 69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0" name="Freeform 70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1" name="Freeform 71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2" name="Freeform 72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3" name="Freeform 73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4" name="Freeform 74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5" name="Freeform 75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6" name="Freeform 76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7" name="Freeform 77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8" name="Freeform 78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9" name="Freeform 79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0" name="Freeform 80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1" name="Freeform 81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2" name="Freeform 82"/>
          <p:cNvSpPr/>
          <p:nvPr/>
        </p:nvSpPr>
        <p:spPr>
          <a:xfrm>
            <a:off x="14779205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3" name="Freeform 83"/>
          <p:cNvSpPr/>
          <p:nvPr/>
        </p:nvSpPr>
        <p:spPr>
          <a:xfrm>
            <a:off x="3087211" y="4441353"/>
            <a:ext cx="993067" cy="993067"/>
          </a:xfrm>
          <a:custGeom>
            <a:avLst/>
            <a:gdLst/>
            <a:ahLst/>
            <a:cxnLst/>
            <a:rect l="l" t="t" r="r" b="b"/>
            <a:pathLst>
              <a:path w="993067" h="993067">
                <a:moveTo>
                  <a:pt x="0" y="0"/>
                </a:moveTo>
                <a:lnTo>
                  <a:pt x="993067" y="0"/>
                </a:lnTo>
                <a:lnTo>
                  <a:pt x="993067" y="993067"/>
                </a:lnTo>
                <a:lnTo>
                  <a:pt x="0" y="993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4" name="Freeform 84"/>
          <p:cNvSpPr/>
          <p:nvPr/>
        </p:nvSpPr>
        <p:spPr>
          <a:xfrm>
            <a:off x="4323703" y="3367661"/>
            <a:ext cx="987792" cy="987792"/>
          </a:xfrm>
          <a:custGeom>
            <a:avLst/>
            <a:gdLst/>
            <a:ahLst/>
            <a:cxnLst/>
            <a:rect l="l" t="t" r="r" b="b"/>
            <a:pathLst>
              <a:path w="987792" h="987792">
                <a:moveTo>
                  <a:pt x="0" y="0"/>
                </a:moveTo>
                <a:lnTo>
                  <a:pt x="987792" y="0"/>
                </a:lnTo>
                <a:lnTo>
                  <a:pt x="987792" y="987792"/>
                </a:lnTo>
                <a:lnTo>
                  <a:pt x="0" y="987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5" name="Freeform 85"/>
          <p:cNvSpPr/>
          <p:nvPr/>
        </p:nvSpPr>
        <p:spPr>
          <a:xfrm>
            <a:off x="4323703" y="4441353"/>
            <a:ext cx="987792" cy="987792"/>
          </a:xfrm>
          <a:custGeom>
            <a:avLst/>
            <a:gdLst/>
            <a:ahLst/>
            <a:cxnLst/>
            <a:rect l="l" t="t" r="r" b="b"/>
            <a:pathLst>
              <a:path w="987792" h="987792">
                <a:moveTo>
                  <a:pt x="0" y="0"/>
                </a:moveTo>
                <a:lnTo>
                  <a:pt x="987792" y="0"/>
                </a:lnTo>
                <a:lnTo>
                  <a:pt x="987792" y="987792"/>
                </a:lnTo>
                <a:lnTo>
                  <a:pt x="0" y="987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6" name="Freeform 86"/>
          <p:cNvSpPr/>
          <p:nvPr/>
        </p:nvSpPr>
        <p:spPr>
          <a:xfrm>
            <a:off x="4323703" y="5514870"/>
            <a:ext cx="987792" cy="987792"/>
          </a:xfrm>
          <a:custGeom>
            <a:avLst/>
            <a:gdLst/>
            <a:ahLst/>
            <a:cxnLst/>
            <a:rect l="l" t="t" r="r" b="b"/>
            <a:pathLst>
              <a:path w="987792" h="987792">
                <a:moveTo>
                  <a:pt x="0" y="0"/>
                </a:moveTo>
                <a:lnTo>
                  <a:pt x="987792" y="0"/>
                </a:lnTo>
                <a:lnTo>
                  <a:pt x="987792" y="987792"/>
                </a:lnTo>
                <a:lnTo>
                  <a:pt x="0" y="987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7" name="Freeform 87"/>
          <p:cNvSpPr/>
          <p:nvPr/>
        </p:nvSpPr>
        <p:spPr>
          <a:xfrm>
            <a:off x="4323703" y="2210386"/>
            <a:ext cx="987792" cy="987792"/>
          </a:xfrm>
          <a:custGeom>
            <a:avLst/>
            <a:gdLst/>
            <a:ahLst/>
            <a:cxnLst/>
            <a:rect l="l" t="t" r="r" b="b"/>
            <a:pathLst>
              <a:path w="987792" h="987792">
                <a:moveTo>
                  <a:pt x="0" y="0"/>
                </a:moveTo>
                <a:lnTo>
                  <a:pt x="987792" y="0"/>
                </a:lnTo>
                <a:lnTo>
                  <a:pt x="987792" y="987792"/>
                </a:lnTo>
                <a:lnTo>
                  <a:pt x="0" y="987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8" name="Freeform 88"/>
          <p:cNvSpPr/>
          <p:nvPr/>
        </p:nvSpPr>
        <p:spPr>
          <a:xfrm>
            <a:off x="4323703" y="6588387"/>
            <a:ext cx="987792" cy="987792"/>
          </a:xfrm>
          <a:custGeom>
            <a:avLst/>
            <a:gdLst/>
            <a:ahLst/>
            <a:cxnLst/>
            <a:rect l="l" t="t" r="r" b="b"/>
            <a:pathLst>
              <a:path w="987792" h="987792">
                <a:moveTo>
                  <a:pt x="0" y="0"/>
                </a:moveTo>
                <a:lnTo>
                  <a:pt x="987792" y="0"/>
                </a:lnTo>
                <a:lnTo>
                  <a:pt x="987792" y="987792"/>
                </a:lnTo>
                <a:lnTo>
                  <a:pt x="0" y="987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9" name="Freeform 89"/>
          <p:cNvSpPr/>
          <p:nvPr/>
        </p:nvSpPr>
        <p:spPr>
          <a:xfrm>
            <a:off x="509954" y="2210386"/>
            <a:ext cx="1261672" cy="1074126"/>
          </a:xfrm>
          <a:custGeom>
            <a:avLst/>
            <a:gdLst/>
            <a:ahLst/>
            <a:cxnLst/>
            <a:rect l="l" t="t" r="r" b="b"/>
            <a:pathLst>
              <a:path w="1261672" h="1074126">
                <a:moveTo>
                  <a:pt x="0" y="0"/>
                </a:moveTo>
                <a:lnTo>
                  <a:pt x="1261672" y="0"/>
                </a:lnTo>
                <a:lnTo>
                  <a:pt x="1261672" y="1074126"/>
                </a:lnTo>
                <a:lnTo>
                  <a:pt x="0" y="10741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0" name="Freeform 90"/>
          <p:cNvSpPr/>
          <p:nvPr/>
        </p:nvSpPr>
        <p:spPr>
          <a:xfrm>
            <a:off x="509954" y="3284512"/>
            <a:ext cx="1261672" cy="1074126"/>
          </a:xfrm>
          <a:custGeom>
            <a:avLst/>
            <a:gdLst/>
            <a:ahLst/>
            <a:cxnLst/>
            <a:rect l="l" t="t" r="r" b="b"/>
            <a:pathLst>
              <a:path w="1261672" h="1074126">
                <a:moveTo>
                  <a:pt x="0" y="0"/>
                </a:moveTo>
                <a:lnTo>
                  <a:pt x="1261672" y="0"/>
                </a:lnTo>
                <a:lnTo>
                  <a:pt x="1261672" y="1074126"/>
                </a:lnTo>
                <a:lnTo>
                  <a:pt x="0" y="10741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1" name="Freeform 91"/>
          <p:cNvSpPr/>
          <p:nvPr/>
        </p:nvSpPr>
        <p:spPr>
          <a:xfrm>
            <a:off x="510174" y="4360294"/>
            <a:ext cx="1261672" cy="1074126"/>
          </a:xfrm>
          <a:custGeom>
            <a:avLst/>
            <a:gdLst/>
            <a:ahLst/>
            <a:cxnLst/>
            <a:rect l="l" t="t" r="r" b="b"/>
            <a:pathLst>
              <a:path w="1261672" h="1074126">
                <a:moveTo>
                  <a:pt x="0" y="0"/>
                </a:moveTo>
                <a:lnTo>
                  <a:pt x="1261672" y="0"/>
                </a:lnTo>
                <a:lnTo>
                  <a:pt x="1261672" y="1074126"/>
                </a:lnTo>
                <a:lnTo>
                  <a:pt x="0" y="10741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2" name="Freeform 92"/>
          <p:cNvSpPr/>
          <p:nvPr/>
        </p:nvSpPr>
        <p:spPr>
          <a:xfrm>
            <a:off x="510174" y="5464249"/>
            <a:ext cx="1261672" cy="1074126"/>
          </a:xfrm>
          <a:custGeom>
            <a:avLst/>
            <a:gdLst/>
            <a:ahLst/>
            <a:cxnLst/>
            <a:rect l="l" t="t" r="r" b="b"/>
            <a:pathLst>
              <a:path w="1261672" h="1074126">
                <a:moveTo>
                  <a:pt x="0" y="0"/>
                </a:moveTo>
                <a:lnTo>
                  <a:pt x="1261672" y="0"/>
                </a:lnTo>
                <a:lnTo>
                  <a:pt x="1261672" y="1074126"/>
                </a:lnTo>
                <a:lnTo>
                  <a:pt x="0" y="10741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3" name="Freeform 93"/>
          <p:cNvSpPr/>
          <p:nvPr/>
        </p:nvSpPr>
        <p:spPr>
          <a:xfrm>
            <a:off x="11045776" y="-14337"/>
            <a:ext cx="1587866" cy="1587866"/>
          </a:xfrm>
          <a:custGeom>
            <a:avLst/>
            <a:gdLst/>
            <a:ahLst/>
            <a:cxnLst/>
            <a:rect l="l" t="t" r="r" b="b"/>
            <a:pathLst>
              <a:path w="1587866" h="1587866">
                <a:moveTo>
                  <a:pt x="0" y="0"/>
                </a:moveTo>
                <a:lnTo>
                  <a:pt x="1587866" y="0"/>
                </a:lnTo>
                <a:lnTo>
                  <a:pt x="1587866" y="1587866"/>
                </a:lnTo>
                <a:lnTo>
                  <a:pt x="0" y="15878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4" name="Freeform 94"/>
          <p:cNvSpPr/>
          <p:nvPr/>
        </p:nvSpPr>
        <p:spPr>
          <a:xfrm>
            <a:off x="5637546" y="5140"/>
            <a:ext cx="1664068" cy="1664068"/>
          </a:xfrm>
          <a:custGeom>
            <a:avLst/>
            <a:gdLst/>
            <a:ahLst/>
            <a:cxnLst/>
            <a:rect l="l" t="t" r="r" b="b"/>
            <a:pathLst>
              <a:path w="1664068" h="1664068">
                <a:moveTo>
                  <a:pt x="0" y="0"/>
                </a:moveTo>
                <a:lnTo>
                  <a:pt x="1664068" y="0"/>
                </a:lnTo>
                <a:lnTo>
                  <a:pt x="1664068" y="1664068"/>
                </a:lnTo>
                <a:lnTo>
                  <a:pt x="0" y="16640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5" name="Freeform 95"/>
          <p:cNvSpPr/>
          <p:nvPr/>
        </p:nvSpPr>
        <p:spPr>
          <a:xfrm>
            <a:off x="113607" y="1573529"/>
            <a:ext cx="1027183" cy="773722"/>
          </a:xfrm>
          <a:custGeom>
            <a:avLst/>
            <a:gdLst/>
            <a:ahLst/>
            <a:cxnLst/>
            <a:rect l="l" t="t" r="r" b="b"/>
            <a:pathLst>
              <a:path w="1027183" h="773722">
                <a:moveTo>
                  <a:pt x="0" y="0"/>
                </a:moveTo>
                <a:lnTo>
                  <a:pt x="1027183" y="0"/>
                </a:lnTo>
                <a:lnTo>
                  <a:pt x="1027183" y="773722"/>
                </a:lnTo>
                <a:lnTo>
                  <a:pt x="0" y="7737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6" name="Group 96"/>
          <p:cNvGrpSpPr/>
          <p:nvPr/>
        </p:nvGrpSpPr>
        <p:grpSpPr>
          <a:xfrm>
            <a:off x="6768087" y="2210386"/>
            <a:ext cx="10763379" cy="5455000"/>
            <a:chOff x="0" y="0"/>
            <a:chExt cx="2834799" cy="1436708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2834799" cy="1436708"/>
            </a:xfrm>
            <a:custGeom>
              <a:avLst/>
              <a:gdLst/>
              <a:ahLst/>
              <a:cxnLst/>
              <a:rect l="l" t="t" r="r" b="b"/>
              <a:pathLst>
                <a:path w="2834799" h="1436708">
                  <a:moveTo>
                    <a:pt x="36683" y="0"/>
                  </a:moveTo>
                  <a:lnTo>
                    <a:pt x="2798116" y="0"/>
                  </a:lnTo>
                  <a:cubicBezTo>
                    <a:pt x="2807845" y="0"/>
                    <a:pt x="2817176" y="3865"/>
                    <a:pt x="2824055" y="10744"/>
                  </a:cubicBezTo>
                  <a:cubicBezTo>
                    <a:pt x="2830935" y="17624"/>
                    <a:pt x="2834799" y="26954"/>
                    <a:pt x="2834799" y="36683"/>
                  </a:cubicBezTo>
                  <a:lnTo>
                    <a:pt x="2834799" y="1400024"/>
                  </a:lnTo>
                  <a:cubicBezTo>
                    <a:pt x="2834799" y="1409753"/>
                    <a:pt x="2830935" y="1419084"/>
                    <a:pt x="2824055" y="1425964"/>
                  </a:cubicBezTo>
                  <a:cubicBezTo>
                    <a:pt x="2817176" y="1432843"/>
                    <a:pt x="2807845" y="1436708"/>
                    <a:pt x="2798116" y="1436708"/>
                  </a:cubicBezTo>
                  <a:lnTo>
                    <a:pt x="36683" y="1436708"/>
                  </a:lnTo>
                  <a:cubicBezTo>
                    <a:pt x="26954" y="1436708"/>
                    <a:pt x="17624" y="1432843"/>
                    <a:pt x="10744" y="1425964"/>
                  </a:cubicBezTo>
                  <a:cubicBezTo>
                    <a:pt x="3865" y="1419084"/>
                    <a:pt x="0" y="1409753"/>
                    <a:pt x="0" y="1400024"/>
                  </a:cubicBezTo>
                  <a:lnTo>
                    <a:pt x="0" y="36683"/>
                  </a:lnTo>
                  <a:cubicBezTo>
                    <a:pt x="0" y="26954"/>
                    <a:pt x="3865" y="17624"/>
                    <a:pt x="10744" y="10744"/>
                  </a:cubicBezTo>
                  <a:cubicBezTo>
                    <a:pt x="17624" y="3865"/>
                    <a:pt x="26954" y="0"/>
                    <a:pt x="36683" y="0"/>
                  </a:cubicBez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0" y="-38100"/>
              <a:ext cx="2834799" cy="1474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9" name="Freeform 99"/>
          <p:cNvSpPr/>
          <p:nvPr/>
        </p:nvSpPr>
        <p:spPr>
          <a:xfrm>
            <a:off x="15806102" y="5354522"/>
            <a:ext cx="1931312" cy="1931312"/>
          </a:xfrm>
          <a:custGeom>
            <a:avLst/>
            <a:gdLst/>
            <a:ahLst/>
            <a:cxnLst/>
            <a:rect l="l" t="t" r="r" b="b"/>
            <a:pathLst>
              <a:path w="1931312" h="1931312">
                <a:moveTo>
                  <a:pt x="0" y="0"/>
                </a:moveTo>
                <a:lnTo>
                  <a:pt x="1931312" y="0"/>
                </a:lnTo>
                <a:lnTo>
                  <a:pt x="1931312" y="1931312"/>
                </a:lnTo>
                <a:lnTo>
                  <a:pt x="0" y="19313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0" name="TextBox 100"/>
          <p:cNvSpPr txBox="1"/>
          <p:nvPr/>
        </p:nvSpPr>
        <p:spPr>
          <a:xfrm>
            <a:off x="7101260" y="2318676"/>
            <a:ext cx="9476899" cy="5662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29"/>
              </a:lnSpc>
            </a:pP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🎄 Welkom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bij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het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Kerstige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Vijf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-op-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een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-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Rij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Spel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! 🌟</a:t>
            </a:r>
          </a:p>
          <a:p>
            <a:pPr>
              <a:lnSpc>
                <a:spcPts val="2129"/>
              </a:lnSpc>
            </a:pPr>
            <a:endParaRPr lang="en-US" sz="1521" dirty="0">
              <a:solidFill>
                <a:srgbClr val="000000"/>
              </a:solidFill>
              <a:latin typeface="Oswald"/>
              <a:ea typeface="Oswald"/>
            </a:endParaRPr>
          </a:p>
          <a:p>
            <a:pPr>
              <a:lnSpc>
                <a:spcPts val="2129"/>
              </a:lnSpc>
            </a:pP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Ho-ho-hoi,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kerstliefhebbers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! Het is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tijd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voor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een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geweldig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kerstspel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waarbij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jullie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de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magie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van het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seizoen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kunnen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voelen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! 🎅 </a:t>
            </a:r>
          </a:p>
          <a:p>
            <a:pPr>
              <a:lnSpc>
                <a:spcPts val="2129"/>
              </a:lnSpc>
            </a:pPr>
            <a:r>
              <a:rPr lang="en-US" sz="1521" dirty="0">
                <a:solidFill>
                  <a:srgbClr val="000000"/>
                </a:solidFill>
                <a:latin typeface="Oswald"/>
              </a:rPr>
              <a:t>We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verdelen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jullie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in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drie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teams: Team Santa's, Team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Elfjes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Team Grinches! </a:t>
            </a:r>
          </a:p>
          <a:p>
            <a:pPr>
              <a:lnSpc>
                <a:spcPts val="2129"/>
              </a:lnSpc>
            </a:pPr>
            <a:endParaRPr lang="en-US" sz="1521" dirty="0">
              <a:solidFill>
                <a:srgbClr val="000000"/>
              </a:solidFill>
              <a:latin typeface="Oswald"/>
            </a:endParaRPr>
          </a:p>
          <a:p>
            <a:pPr marL="328402" lvl="1" indent="-164201">
              <a:lnSpc>
                <a:spcPts val="2129"/>
              </a:lnSpc>
              <a:buFont typeface="Arial"/>
              <a:buChar char="•"/>
            </a:pPr>
            <a:r>
              <a:rPr lang="en-US" sz="1521" dirty="0">
                <a:solidFill>
                  <a:srgbClr val="000000"/>
                </a:solidFill>
                <a:latin typeface="Oswald"/>
              </a:rPr>
              <a:t>Doel van het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spel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: Het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eerste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team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dat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erin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slaagt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om 5 van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hun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figuurtjes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op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een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rij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te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plaatsen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,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wint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de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kerstkrans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vol met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lof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eer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!</a:t>
            </a:r>
          </a:p>
          <a:p>
            <a:pPr>
              <a:lnSpc>
                <a:spcPts val="2129"/>
              </a:lnSpc>
            </a:pPr>
            <a:endParaRPr lang="en-US" sz="1521" dirty="0">
              <a:solidFill>
                <a:srgbClr val="000000"/>
              </a:solidFill>
              <a:latin typeface="Oswald"/>
            </a:endParaRPr>
          </a:p>
          <a:p>
            <a:pPr marL="328402" lvl="1" indent="-164201">
              <a:lnSpc>
                <a:spcPts val="2129"/>
              </a:lnSpc>
              <a:buFont typeface="Arial"/>
              <a:buChar char="•"/>
            </a:pPr>
            <a:r>
              <a:rPr lang="en-US" sz="1521" dirty="0">
                <a:solidFill>
                  <a:srgbClr val="000000"/>
                </a:solidFill>
                <a:latin typeface="Oswald"/>
              </a:rPr>
              <a:t>Hoe het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werkt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: Door de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vragen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op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te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lossen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,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kunnen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jullie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je eigen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figuurtjes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–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kleine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Santa's,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fonkelende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Elfjes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of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ondeugende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Grinches – op het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speelveld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slepen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.</a:t>
            </a:r>
          </a:p>
          <a:p>
            <a:pPr>
              <a:lnSpc>
                <a:spcPts val="2129"/>
              </a:lnSpc>
            </a:pPr>
            <a:endParaRPr lang="en-US" sz="1521" dirty="0">
              <a:solidFill>
                <a:srgbClr val="000000"/>
              </a:solidFill>
              <a:latin typeface="Oswald"/>
            </a:endParaRPr>
          </a:p>
          <a:p>
            <a:pPr marL="328402" lvl="1" indent="-164201">
              <a:lnSpc>
                <a:spcPts val="2129"/>
              </a:lnSpc>
              <a:buFont typeface="Arial"/>
              <a:buChar char="•"/>
            </a:pPr>
            <a:r>
              <a:rPr lang="en-US" sz="1521" dirty="0" err="1">
                <a:solidFill>
                  <a:srgbClr val="000000"/>
                </a:solidFill>
                <a:latin typeface="Oswald"/>
              </a:rPr>
              <a:t>Strategieën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om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te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winnen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: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Werk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als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een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team, vier de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kracht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van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samenwerking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zet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jullie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kerstkennis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/of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opzoekvaardigheden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in om de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vragen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te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beantwoorden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. Elke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juiste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reactie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brengt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jullie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dichter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bij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die overwinning!</a:t>
            </a:r>
          </a:p>
          <a:p>
            <a:pPr>
              <a:lnSpc>
                <a:spcPts val="2129"/>
              </a:lnSpc>
            </a:pPr>
            <a:endParaRPr lang="en-US" sz="1521" dirty="0">
              <a:solidFill>
                <a:srgbClr val="000000"/>
              </a:solidFill>
              <a:latin typeface="Oswald"/>
            </a:endParaRPr>
          </a:p>
          <a:p>
            <a:pPr marL="328402" lvl="1" indent="-164201">
              <a:lnSpc>
                <a:spcPts val="2129"/>
              </a:lnSpc>
              <a:buFont typeface="Arial"/>
              <a:buChar char="•"/>
            </a:pPr>
            <a:r>
              <a:rPr lang="en-US" sz="1521" dirty="0">
                <a:solidFill>
                  <a:srgbClr val="000000"/>
                </a:solidFill>
                <a:latin typeface="Oswald"/>
              </a:rPr>
              <a:t>Tips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voor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succes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: Wees alert op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jullie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tegenspelers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! Maar het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belangrijkste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is: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vergeet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niet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te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genieten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van het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spel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en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de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feestelijke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</a:rPr>
              <a:t>sfeer</a:t>
            </a:r>
            <a:r>
              <a:rPr lang="en-US" sz="1521" dirty="0">
                <a:solidFill>
                  <a:srgbClr val="000000"/>
                </a:solidFill>
                <a:latin typeface="Oswald"/>
              </a:rPr>
              <a:t>!</a:t>
            </a:r>
          </a:p>
          <a:p>
            <a:pPr>
              <a:lnSpc>
                <a:spcPts val="2129"/>
              </a:lnSpc>
            </a:pPr>
            <a:endParaRPr lang="en-US" sz="1521" dirty="0">
              <a:solidFill>
                <a:srgbClr val="000000"/>
              </a:solidFill>
              <a:latin typeface="Oswald"/>
            </a:endParaRPr>
          </a:p>
          <a:p>
            <a:pPr marL="328402" lvl="1" indent="-164201">
              <a:lnSpc>
                <a:spcPts val="2129"/>
              </a:lnSpc>
              <a:buFont typeface="Arial"/>
              <a:buChar char="•"/>
            </a:pP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🎁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Beloning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voor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de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winnaars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: Het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winnende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team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zal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baden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in de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gloed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 van </a:t>
            </a:r>
            <a:r>
              <a:rPr lang="en-US" sz="1521" dirty="0" err="1">
                <a:solidFill>
                  <a:srgbClr val="000000"/>
                </a:solidFill>
                <a:latin typeface="Oswald"/>
                <a:ea typeface="Oswald"/>
              </a:rPr>
              <a:t>kerstglorie</a:t>
            </a:r>
            <a:r>
              <a:rPr lang="en-US" sz="1521" dirty="0">
                <a:solidFill>
                  <a:srgbClr val="000000"/>
                </a:solidFill>
                <a:latin typeface="Oswald"/>
                <a:ea typeface="Oswald"/>
              </a:rPr>
              <a:t>.</a:t>
            </a:r>
          </a:p>
          <a:p>
            <a:pPr>
              <a:lnSpc>
                <a:spcPts val="2129"/>
              </a:lnSpc>
            </a:pPr>
            <a:endParaRPr lang="en-US" sz="1521" dirty="0">
              <a:solidFill>
                <a:srgbClr val="000000"/>
              </a:solidFill>
              <a:latin typeface="Oswald"/>
              <a:ea typeface="Oswald"/>
            </a:endParaRPr>
          </a:p>
          <a:p>
            <a:pPr>
              <a:lnSpc>
                <a:spcPts val="2129"/>
              </a:lnSpc>
            </a:pPr>
            <a:endParaRPr lang="en-US" sz="1521" dirty="0">
              <a:solidFill>
                <a:srgbClr val="000000"/>
              </a:solidFill>
              <a:latin typeface="Oswald"/>
              <a:ea typeface="Oswald"/>
            </a:endParaRPr>
          </a:p>
          <a:p>
            <a:pPr>
              <a:lnSpc>
                <a:spcPts val="2129"/>
              </a:lnSpc>
            </a:pPr>
            <a:endParaRPr lang="en-US" sz="1521" dirty="0">
              <a:solidFill>
                <a:srgbClr val="000000"/>
              </a:solidFill>
              <a:latin typeface="Oswald"/>
              <a:ea typeface="Oswald"/>
            </a:endParaRPr>
          </a:p>
        </p:txBody>
      </p:sp>
      <p:sp>
        <p:nvSpPr>
          <p:cNvPr id="101" name="TextBox 101"/>
          <p:cNvSpPr txBox="1"/>
          <p:nvPr/>
        </p:nvSpPr>
        <p:spPr>
          <a:xfrm>
            <a:off x="8578166" y="9510969"/>
            <a:ext cx="1131668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Oswald Bold"/>
              </a:rPr>
              <a:t>Elfjes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4712795" y="9510969"/>
            <a:ext cx="1701834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Oswald Bold"/>
              </a:rPr>
              <a:t>Grinches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6747907" y="-58762"/>
            <a:ext cx="4792186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C76F83"/>
                </a:solidFill>
                <a:latin typeface="Brighton"/>
              </a:rPr>
              <a:t>Het grote kerstspel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160782" y="657225"/>
            <a:ext cx="1966436" cy="916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  <a:spcBef>
                <a:spcPct val="0"/>
              </a:spcBef>
            </a:pPr>
            <a:r>
              <a:rPr lang="en-US" sz="4800">
                <a:solidFill>
                  <a:srgbClr val="C76F83"/>
                </a:solidFill>
                <a:latin typeface="Brighton"/>
              </a:rPr>
              <a:t>5 op een rij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2668" y="-182832"/>
            <a:ext cx="19007696" cy="10652665"/>
          </a:xfrm>
          <a:custGeom>
            <a:avLst/>
            <a:gdLst/>
            <a:ahLst/>
            <a:cxnLst/>
            <a:rect l="l" t="t" r="r" b="b"/>
            <a:pathLst>
              <a:path w="19007696" h="10652665">
                <a:moveTo>
                  <a:pt x="0" y="0"/>
                </a:moveTo>
                <a:lnTo>
                  <a:pt x="19007696" y="0"/>
                </a:lnTo>
                <a:lnTo>
                  <a:pt x="19007696" y="10652664"/>
                </a:lnTo>
                <a:lnTo>
                  <a:pt x="0" y="10652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185203" y="1208063"/>
          <a:ext cx="15917595" cy="6784395"/>
        </p:xfrm>
        <a:graphic>
          <a:graphicData uri="http://schemas.openxmlformats.org/drawingml/2006/table">
            <a:tbl>
              <a:tblPr/>
              <a:tblGrid>
                <a:gridCol w="3183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3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3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3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3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5687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87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687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687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687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5549058" y="9577004"/>
            <a:ext cx="1112996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Oswald Bold"/>
              </a:rPr>
              <a:t>Santa's</a:t>
            </a:r>
          </a:p>
        </p:txBody>
      </p:sp>
      <p:sp>
        <p:nvSpPr>
          <p:cNvPr id="7" name="Freeform 7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Freeform 13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reeform 14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Freeform 16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7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Freeform 18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19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0" name="Freeform 20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21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22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3" name="Freeform 23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4" name="Freeform 24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5" name="Freeform 25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6" name="Freeform 26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7" name="Freeform 27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8" name="Freeform 28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9" name="Freeform 29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0" name="Freeform 30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1" name="Freeform 31"/>
          <p:cNvSpPr/>
          <p:nvPr/>
        </p:nvSpPr>
        <p:spPr>
          <a:xfrm>
            <a:off x="5371630" y="8166302"/>
            <a:ext cx="1467852" cy="1467852"/>
          </a:xfrm>
          <a:custGeom>
            <a:avLst/>
            <a:gdLst/>
            <a:ahLst/>
            <a:cxnLst/>
            <a:rect l="l" t="t" r="r" b="b"/>
            <a:pathLst>
              <a:path w="1467852" h="1467852">
                <a:moveTo>
                  <a:pt x="0" y="0"/>
                </a:moveTo>
                <a:lnTo>
                  <a:pt x="1467852" y="0"/>
                </a:lnTo>
                <a:lnTo>
                  <a:pt x="1467852" y="1467852"/>
                </a:lnTo>
                <a:lnTo>
                  <a:pt x="0" y="1467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2" name="Freeform 32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3" name="Freeform 33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4" name="Freeform 34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5" name="Freeform 35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6" name="Freeform 36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7" name="Freeform 37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8" name="Freeform 38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9" name="Freeform 39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0" name="Freeform 40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1" name="Freeform 41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2" name="Freeform 42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3" name="Freeform 43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4" name="Freeform 44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5" name="Freeform 45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6" name="Freeform 46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7" name="Freeform 47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8" name="Freeform 48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9" name="Freeform 49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0" name="Freeform 50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1" name="Freeform 51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2" name="Freeform 52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3" name="Freeform 53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4" name="Freeform 54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5" name="Freeform 55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6" name="Freeform 56"/>
          <p:cNvSpPr/>
          <p:nvPr/>
        </p:nvSpPr>
        <p:spPr>
          <a:xfrm>
            <a:off x="8433813" y="8100267"/>
            <a:ext cx="1420374" cy="1420374"/>
          </a:xfrm>
          <a:custGeom>
            <a:avLst/>
            <a:gdLst/>
            <a:ahLst/>
            <a:cxnLst/>
            <a:rect l="l" t="t" r="r" b="b"/>
            <a:pathLst>
              <a:path w="1420374" h="1420374">
                <a:moveTo>
                  <a:pt x="0" y="0"/>
                </a:moveTo>
                <a:lnTo>
                  <a:pt x="1420374" y="0"/>
                </a:lnTo>
                <a:lnTo>
                  <a:pt x="1420374" y="1420374"/>
                </a:lnTo>
                <a:lnTo>
                  <a:pt x="0" y="14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7" name="Freeform 57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8" name="TextBox 58"/>
          <p:cNvSpPr txBox="1"/>
          <p:nvPr/>
        </p:nvSpPr>
        <p:spPr>
          <a:xfrm>
            <a:off x="8578166" y="9577004"/>
            <a:ext cx="1131668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Oswald Bold"/>
              </a:rPr>
              <a:t>Elfjes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1477779" y="9577004"/>
            <a:ext cx="1693643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Oswald Bold"/>
              </a:rPr>
              <a:t>Grinches</a:t>
            </a:r>
          </a:p>
        </p:txBody>
      </p:sp>
      <p:sp>
        <p:nvSpPr>
          <p:cNvPr id="60" name="Freeform 60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1" name="Freeform 61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2" name="Freeform 62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3" name="Freeform 63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4" name="Freeform 64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5" name="Freeform 65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6" name="Freeform 66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7" name="Freeform 67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8" name="Freeform 68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9" name="Freeform 69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0" name="Freeform 70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1" name="Freeform 71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2" name="Freeform 72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3" name="Freeform 73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4" name="Freeform 74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5" name="Freeform 75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6" name="Freeform 76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7" name="Freeform 77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8" name="Freeform 78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9" name="Freeform 79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0" name="Freeform 80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1" name="Freeform 81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2" name="Freeform 82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3" name="Freeform 83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4" name="Freeform 84"/>
          <p:cNvSpPr/>
          <p:nvPr/>
        </p:nvSpPr>
        <p:spPr>
          <a:xfrm>
            <a:off x="11540093" y="8166302"/>
            <a:ext cx="1569015" cy="1335783"/>
          </a:xfrm>
          <a:custGeom>
            <a:avLst/>
            <a:gdLst/>
            <a:ahLst/>
            <a:cxnLst/>
            <a:rect l="l" t="t" r="r" b="b"/>
            <a:pathLst>
              <a:path w="1569015" h="1335783">
                <a:moveTo>
                  <a:pt x="0" y="0"/>
                </a:moveTo>
                <a:lnTo>
                  <a:pt x="1569015" y="0"/>
                </a:lnTo>
                <a:lnTo>
                  <a:pt x="1569015" y="1335783"/>
                </a:lnTo>
                <a:lnTo>
                  <a:pt x="0" y="133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5" name="TextBox 85"/>
          <p:cNvSpPr txBox="1"/>
          <p:nvPr/>
        </p:nvSpPr>
        <p:spPr>
          <a:xfrm>
            <a:off x="6747907" y="-58762"/>
            <a:ext cx="4792186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C76F83"/>
                </a:solidFill>
                <a:latin typeface="Brighton"/>
              </a:rPr>
              <a:t>Het grote kerstspel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209</Words>
  <Application>Microsoft Office PowerPoint</Application>
  <PresentationFormat>Aangepast</PresentationFormat>
  <Paragraphs>24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Oswald Bold</vt:lpstr>
      <vt:lpstr>Brighton</vt:lpstr>
      <vt:lpstr>Calibri</vt:lpstr>
      <vt:lpstr>Arial</vt:lpstr>
      <vt:lpstr>Oswald</vt:lpstr>
      <vt:lpstr>Office Theme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grote kerstspel</dc:title>
  <cp:lastModifiedBy>Danny Klok</cp:lastModifiedBy>
  <cp:revision>2</cp:revision>
  <dcterms:created xsi:type="dcterms:W3CDTF">2006-08-16T00:00:00Z</dcterms:created>
  <dcterms:modified xsi:type="dcterms:W3CDTF">2023-12-02T20:26:10Z</dcterms:modified>
  <dc:identifier>DAF11pvkPOI</dc:identifier>
</cp:coreProperties>
</file>